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1"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76" d="100"/>
          <a:sy n="76" d="100"/>
        </p:scale>
        <p:origin x="126"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16T05:39:19.530" idx="1">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376213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43210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39455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17738724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5471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1857065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4207257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364989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237615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AEF24-9F37-4556-BF7D-C8B2CD8584CC}"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3034292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DAEF24-9F37-4556-BF7D-C8B2CD8584CC}"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1402720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3DAEF24-9F37-4556-BF7D-C8B2CD8584CC}" type="datetimeFigureOut">
              <a:rPr lang="en-US" smtClean="0"/>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4021504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3DAEF24-9F37-4556-BF7D-C8B2CD8584CC}" type="datetimeFigureOut">
              <a:rPr lang="en-US" smtClean="0"/>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3078071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AEF24-9F37-4556-BF7D-C8B2CD8584CC}" type="datetimeFigureOut">
              <a:rPr lang="en-US" smtClean="0"/>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400769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AEF24-9F37-4556-BF7D-C8B2CD8584CC}"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3179570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AEF24-9F37-4556-BF7D-C8B2CD8584CC}"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18987-9E1E-42BD-92F1-C9789D766735}" type="slidenum">
              <a:rPr lang="en-US" smtClean="0"/>
              <a:t>‹#›</a:t>
            </a:fld>
            <a:endParaRPr lang="en-US"/>
          </a:p>
        </p:txBody>
      </p:sp>
    </p:spTree>
    <p:extLst>
      <p:ext uri="{BB962C8B-B14F-4D97-AF65-F5344CB8AC3E}">
        <p14:creationId xmlns:p14="http://schemas.microsoft.com/office/powerpoint/2010/main" val="1359800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DAEF24-9F37-4556-BF7D-C8B2CD8584CC}" type="datetimeFigureOut">
              <a:rPr lang="en-US" smtClean="0"/>
              <a:t>7/16/2021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6F18987-9E1E-42BD-92F1-C9789D766735}" type="slidenum">
              <a:rPr lang="en-US" smtClean="0"/>
              <a:t>‹#›</a:t>
            </a:fld>
            <a:endParaRPr lang="en-US"/>
          </a:p>
        </p:txBody>
      </p:sp>
    </p:spTree>
    <p:extLst>
      <p:ext uri="{BB962C8B-B14F-4D97-AF65-F5344CB8AC3E}">
        <p14:creationId xmlns:p14="http://schemas.microsoft.com/office/powerpoint/2010/main" val="75889649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972732"/>
            <a:ext cx="9601196" cy="1303867"/>
          </a:xfrm>
        </p:spPr>
        <p:txBody>
          <a:bodyPr>
            <a:noAutofit/>
          </a:bodyPr>
          <a:lstStyle/>
          <a:p>
            <a:pPr algn="ctr"/>
            <a:r>
              <a:rPr lang="en-US" sz="4400" b="1" dirty="0">
                <a:solidFill>
                  <a:schemeClr val="accent2"/>
                </a:solidFill>
              </a:rPr>
              <a:t>A case study on Amazon a Fortune 500 company</a:t>
            </a:r>
          </a:p>
        </p:txBody>
      </p:sp>
    </p:spTree>
    <p:extLst>
      <p:ext uri="{BB962C8B-B14F-4D97-AF65-F5344CB8AC3E}">
        <p14:creationId xmlns:p14="http://schemas.microsoft.com/office/powerpoint/2010/main" val="2447371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4134" y="654567"/>
            <a:ext cx="8596668" cy="5571462"/>
          </a:xfrm>
        </p:spPr>
        <p:txBody>
          <a:bodyPr/>
          <a:lstStyle/>
          <a:p>
            <a:pPr>
              <a:lnSpc>
                <a:spcPct val="200000"/>
              </a:lnSpc>
            </a:pPr>
            <a:r>
              <a:rPr lang="en-US" dirty="0" smtClean="0">
                <a:solidFill>
                  <a:schemeClr val="accent2"/>
                </a:solidFill>
                <a:latin typeface="Times New Roman" panose="02020603050405020304" pitchFamily="18" charset="0"/>
                <a:cs typeface="Times New Roman" panose="02020603050405020304" pitchFamily="18" charset="0"/>
              </a:rPr>
              <a:t>The other area featuring in the porters five model that amazon out to consider in controlling low stock levels is competition rivalry:</a:t>
            </a:r>
          </a:p>
          <a:p>
            <a:pPr marL="0" indent="0">
              <a:lnSpc>
                <a:spcPct val="200000"/>
              </a:lnSpc>
              <a:buNone/>
            </a:pPr>
            <a:r>
              <a:rPr lang="en-US" dirty="0" smtClean="0">
                <a:solidFill>
                  <a:schemeClr val="accent2"/>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Ideally if a customer misses an item from Amazon website he will definitely look it from Walmart or other firms competing with amazon. The key thing here is ,in order Amazon not to find themselves in situations with low stock the company should heavily invest in technology that is they should make use of machine learning techniques and data modelling to always get insights on stock fluctuation patterns. This would possibly place them place them a step forward by making sure that whatever a customer orders is available  and the customer wont go looking for that item from the competitors.</a:t>
            </a:r>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838186" y="285235"/>
            <a:ext cx="954107" cy="369332"/>
          </a:xfrm>
          <a:prstGeom prst="rect">
            <a:avLst/>
          </a:prstGeom>
          <a:noFill/>
        </p:spPr>
        <p:txBody>
          <a:bodyPr wrap="none" rtlCol="0">
            <a:spAutoFit/>
          </a:bodyPr>
          <a:lstStyle/>
          <a:p>
            <a:r>
              <a:rPr lang="en-US" b="1" dirty="0" smtClean="0">
                <a:solidFill>
                  <a:schemeClr val="accent4"/>
                </a:solidFill>
                <a:latin typeface="Times New Roman" panose="02020603050405020304" pitchFamily="18" charset="0"/>
                <a:cs typeface="Times New Roman" panose="02020603050405020304" pitchFamily="18" charset="0"/>
              </a:rPr>
              <a:t>cont</a:t>
            </a:r>
            <a:r>
              <a:rPr lang="en-US" b="1" dirty="0">
                <a:solidFill>
                  <a:schemeClr val="accent4"/>
                </a:solidFill>
                <a:latin typeface="Times New Roman" panose="02020603050405020304" pitchFamily="18" charset="0"/>
                <a:cs typeface="Times New Roman" panose="02020603050405020304" pitchFamily="18" charset="0"/>
              </a:rPr>
              <a:t>.….</a:t>
            </a:r>
            <a:endParaRPr lang="en-US" dirty="0">
              <a:solidFill>
                <a:schemeClr val="accent4"/>
              </a:solidFill>
            </a:endParaRPr>
          </a:p>
        </p:txBody>
      </p:sp>
    </p:spTree>
    <p:extLst>
      <p:ext uri="{BB962C8B-B14F-4D97-AF65-F5344CB8AC3E}">
        <p14:creationId xmlns:p14="http://schemas.microsoft.com/office/powerpoint/2010/main" val="2150807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64634" y="1282700"/>
            <a:ext cx="8596668" cy="4406900"/>
          </a:xfrm>
        </p:spPr>
        <p:txBody>
          <a:bodyPr>
            <a:normAutofit fontScale="90000"/>
          </a:bodyPr>
          <a:lstStyle/>
          <a:p>
            <a:pPr marL="285750" indent="-285750">
              <a:lnSpc>
                <a:spcPct val="200000"/>
              </a:lnSpc>
              <a:buFont typeface="Wingdings" panose="05000000000000000000" pitchFamily="2" charset="2"/>
              <a:buChar char="Ø"/>
            </a:pPr>
            <a:r>
              <a:rPr lang="en-US" sz="1800" dirty="0" smtClean="0">
                <a:solidFill>
                  <a:schemeClr val="accent2"/>
                </a:solidFill>
                <a:latin typeface="Times New Roman" panose="02020603050405020304" pitchFamily="18" charset="0"/>
                <a:cs typeface="Times New Roman" panose="02020603050405020304" pitchFamily="18" charset="0"/>
              </a:rPr>
              <a:t>The other aspect that Amazon ought to look at in controlling low stock is the threat of substitution by the buyers:</a:t>
            </a:r>
            <a:br>
              <a:rPr lang="en-US" sz="1800" dirty="0" smtClean="0">
                <a:solidFill>
                  <a:schemeClr val="accent2"/>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This is a very critical point because even if buyers were used to a given brand of a commodity and all of a sudden they cannot have access it from the market they will tend to substitute it with another similar item from other sources. Using this insight Amazon should always work towards making sure if a certain item that was loved by the buyers goes low or completely misses from their stock, they should tailor a similar product with close traits to the one that was there. This way their low stock volumes on given items will balance the unavailable brand of a given item.</a:t>
            </a:r>
            <a:br>
              <a:rPr lang="en-US" sz="1800" dirty="0" smtClean="0">
                <a:solidFill>
                  <a:schemeClr val="tx1"/>
                </a:solidFill>
                <a:latin typeface="Times New Roman" panose="02020603050405020304" pitchFamily="18" charset="0"/>
                <a:cs typeface="Times New Roman" panose="02020603050405020304" pitchFamily="18" charset="0"/>
              </a:rPr>
            </a:br>
            <a:endParaRPr lang="en-US" sz="1800" dirty="0">
              <a:solidFill>
                <a:schemeClr val="tx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231900" y="381000"/>
            <a:ext cx="954107" cy="369332"/>
          </a:xfrm>
          <a:prstGeom prst="rect">
            <a:avLst/>
          </a:prstGeom>
          <a:noFill/>
        </p:spPr>
        <p:txBody>
          <a:bodyPr wrap="none" rtlCol="0">
            <a:spAutoFit/>
          </a:bodyPr>
          <a:lstStyle/>
          <a:p>
            <a:r>
              <a:rPr lang="en-US" b="1" dirty="0" smtClean="0">
                <a:solidFill>
                  <a:schemeClr val="accent4"/>
                </a:solidFill>
                <a:latin typeface="Times New Roman" panose="02020603050405020304" pitchFamily="18" charset="0"/>
                <a:cs typeface="Times New Roman" panose="02020603050405020304" pitchFamily="18" charset="0"/>
              </a:rPr>
              <a:t>cont</a:t>
            </a:r>
            <a:r>
              <a:rPr lang="en-US" b="1" dirty="0">
                <a:solidFill>
                  <a:schemeClr val="accent4"/>
                </a:solidFill>
                <a:latin typeface="Times New Roman" panose="02020603050405020304" pitchFamily="18" charset="0"/>
                <a:cs typeface="Times New Roman" panose="02020603050405020304" pitchFamily="18" charset="0"/>
              </a:rPr>
              <a:t>.….</a:t>
            </a:r>
            <a:endParaRPr lang="en-US" dirty="0">
              <a:solidFill>
                <a:schemeClr val="accent4"/>
              </a:solidFill>
            </a:endParaRPr>
          </a:p>
        </p:txBody>
      </p:sp>
    </p:spTree>
    <p:extLst>
      <p:ext uri="{BB962C8B-B14F-4D97-AF65-F5344CB8AC3E}">
        <p14:creationId xmlns:p14="http://schemas.microsoft.com/office/powerpoint/2010/main" val="3445658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7335" y="1371600"/>
            <a:ext cx="8596668" cy="4699000"/>
          </a:xfrm>
        </p:spPr>
        <p:txBody>
          <a:bodyPr>
            <a:normAutofit/>
          </a:bodyPr>
          <a:lstStyle/>
          <a:p>
            <a:pPr marL="285750" indent="-285750">
              <a:buFont typeface="Wingdings" panose="05000000000000000000" pitchFamily="2" charset="2"/>
              <a:buChar char="Ø"/>
            </a:pPr>
            <a:r>
              <a:rPr lang="en-US" sz="1800" dirty="0" smtClean="0">
                <a:solidFill>
                  <a:schemeClr val="accent2"/>
                </a:solidFill>
                <a:latin typeface="Times New Roman" panose="02020603050405020304" pitchFamily="18" charset="0"/>
                <a:cs typeface="Times New Roman" panose="02020603050405020304" pitchFamily="18" charset="0"/>
              </a:rPr>
              <a:t>The domineering threat of an entry of a new firm in the market;</a:t>
            </a:r>
          </a:p>
          <a:p>
            <a:r>
              <a:rPr lang="en-US" sz="1800" dirty="0" smtClean="0">
                <a:solidFill>
                  <a:schemeClr val="tx1"/>
                </a:solidFill>
                <a:latin typeface="Times New Roman" panose="02020603050405020304" pitchFamily="18" charset="0"/>
                <a:cs typeface="Times New Roman" panose="02020603050405020304" pitchFamily="18" charset="0"/>
              </a:rPr>
              <a:t>some</a:t>
            </a:r>
            <a:r>
              <a:rPr lang="en-US" sz="1800" dirty="0" smtClean="0">
                <a:solidFill>
                  <a:schemeClr val="accent2"/>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firms might notice that Amazon is running low on some stock and decide to introduce those products in the market .By this notion Amazon should ensure they have an alternative supplier who can supply those items.</a:t>
            </a:r>
            <a:endParaRPr lang="en-US" sz="1800" dirty="0">
              <a:solidFill>
                <a:schemeClr val="tx1"/>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901700" y="660400"/>
            <a:ext cx="954107" cy="369332"/>
          </a:xfrm>
          <a:prstGeom prst="rect">
            <a:avLst/>
          </a:prstGeom>
          <a:noFill/>
        </p:spPr>
        <p:txBody>
          <a:bodyPr wrap="none" rtlCol="0">
            <a:spAutoFit/>
          </a:bodyPr>
          <a:lstStyle/>
          <a:p>
            <a:r>
              <a:rPr lang="en-US" b="1" dirty="0" smtClean="0">
                <a:solidFill>
                  <a:schemeClr val="accent4"/>
                </a:solidFill>
                <a:latin typeface="Times New Roman" panose="02020603050405020304" pitchFamily="18" charset="0"/>
                <a:cs typeface="Times New Roman" panose="02020603050405020304" pitchFamily="18" charset="0"/>
              </a:rPr>
              <a:t>cont</a:t>
            </a:r>
            <a:r>
              <a:rPr lang="en-US" b="1" dirty="0">
                <a:solidFill>
                  <a:schemeClr val="accent4"/>
                </a:solidFill>
                <a:latin typeface="Times New Roman" panose="02020603050405020304" pitchFamily="18" charset="0"/>
                <a:cs typeface="Times New Roman" panose="02020603050405020304" pitchFamily="18" charset="0"/>
              </a:rPr>
              <a:t>.….</a:t>
            </a:r>
            <a:endParaRPr lang="en-US" b="1" dirty="0">
              <a:solidFill>
                <a:schemeClr val="accent4"/>
              </a:solidFill>
            </a:endParaRPr>
          </a:p>
        </p:txBody>
      </p:sp>
    </p:spTree>
    <p:extLst>
      <p:ext uri="{BB962C8B-B14F-4D97-AF65-F5344CB8AC3E}">
        <p14:creationId xmlns:p14="http://schemas.microsoft.com/office/powerpoint/2010/main" val="101813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135" y="215900"/>
            <a:ext cx="8596668" cy="653948"/>
          </a:xfrm>
        </p:spPr>
        <p:txBody>
          <a:bodyPr>
            <a:normAutofit/>
          </a:bodyPr>
          <a:lstStyle/>
          <a:p>
            <a:r>
              <a:rPr lang="en-US" sz="1800" b="1" dirty="0">
                <a:solidFill>
                  <a:schemeClr val="accent4"/>
                </a:solidFill>
                <a:latin typeface="Times New Roman" panose="02020603050405020304" pitchFamily="18" charset="0"/>
                <a:cs typeface="Times New Roman" panose="02020603050405020304" pitchFamily="18" charset="0"/>
              </a:rPr>
              <a:t>A four-step control process for the </a:t>
            </a:r>
            <a:r>
              <a:rPr lang="en-US" sz="1800" b="1" dirty="0" smtClean="0">
                <a:solidFill>
                  <a:schemeClr val="accent4"/>
                </a:solidFill>
                <a:latin typeface="Times New Roman" panose="02020603050405020304" pitchFamily="18" charset="0"/>
                <a:cs typeface="Times New Roman" panose="02020603050405020304" pitchFamily="18" charset="0"/>
              </a:rPr>
              <a:t>solution</a:t>
            </a:r>
            <a:endParaRPr lang="en-US" sz="1800" b="1" dirty="0">
              <a:solidFill>
                <a:schemeClr val="accent4"/>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588435" y="1517548"/>
            <a:ext cx="8596668" cy="4387952"/>
          </a:xfrm>
        </p:spPr>
        <p:txBody>
          <a:bodyPr>
            <a:normAutofit/>
          </a:bodyPr>
          <a:lstStyle/>
          <a:p>
            <a:pPr marL="342900" indent="-342900">
              <a:lnSpc>
                <a:spcPct val="200000"/>
              </a:lnSpc>
              <a:buFont typeface="Wingdings" panose="05000000000000000000" pitchFamily="2" charset="2"/>
              <a:buChar char="Ø"/>
            </a:pPr>
            <a:r>
              <a:rPr lang="en-US" sz="1800" dirty="0" smtClean="0">
                <a:solidFill>
                  <a:schemeClr val="tx1"/>
                </a:solidFill>
                <a:latin typeface="Times New Roman" panose="02020603050405020304" pitchFamily="18" charset="0"/>
                <a:cs typeface="Times New Roman" panose="02020603050405020304" pitchFamily="18" charset="0"/>
              </a:rPr>
              <a:t>Considering </a:t>
            </a:r>
            <a:r>
              <a:rPr lang="en-US" sz="1800" dirty="0">
                <a:solidFill>
                  <a:schemeClr val="tx1"/>
                </a:solidFill>
                <a:latin typeface="Times New Roman" panose="02020603050405020304" pitchFamily="18" charset="0"/>
                <a:cs typeface="Times New Roman" panose="02020603050405020304" pitchFamily="18" charset="0"/>
              </a:rPr>
              <a:t>sales velocity- </a:t>
            </a:r>
            <a:r>
              <a:rPr lang="en-US" sz="1800" dirty="0" smtClean="0">
                <a:solidFill>
                  <a:schemeClr val="tx1"/>
                </a:solidFill>
                <a:latin typeface="Times New Roman" panose="02020603050405020304" pitchFamily="18" charset="0"/>
                <a:cs typeface="Times New Roman" panose="02020603050405020304" pitchFamily="18" charset="0"/>
              </a:rPr>
              <a:t>consists of the total number of sales in a given period of time .Upon figuring out sales velocity Amazon can know how many days are left before their stock run</a:t>
            </a:r>
          </a:p>
          <a:p>
            <a:pPr marL="342900" indent="-342900">
              <a:lnSpc>
                <a:spcPct val="200000"/>
              </a:lnSpc>
              <a:buFont typeface="Wingdings" panose="05000000000000000000" pitchFamily="2" charset="2"/>
              <a:buChar char="Ø"/>
            </a:pPr>
            <a:r>
              <a:rPr lang="en-US" sz="1800" dirty="0" smtClean="0">
                <a:solidFill>
                  <a:schemeClr val="tx1"/>
                </a:solidFill>
                <a:latin typeface="Times New Roman" panose="02020603050405020304" pitchFamily="18" charset="0"/>
                <a:cs typeface="Times New Roman" panose="02020603050405020304" pitchFamily="18" charset="0"/>
              </a:rPr>
              <a:t>Monitoring sales outlets-this implies maintaining a close relationship with suppliers characterized by communication to book the  orders earlier to avoid running out of stock.</a:t>
            </a:r>
          </a:p>
          <a:p>
            <a:pPr marL="342900" indent="-342900">
              <a:lnSpc>
                <a:spcPct val="200000"/>
              </a:lnSpc>
              <a:buFont typeface="Wingdings" panose="05000000000000000000" pitchFamily="2" charset="2"/>
              <a:buChar char="Ø"/>
            </a:pPr>
            <a:endParaRPr lang="en-US" sz="1800" dirty="0" smtClean="0">
              <a:solidFill>
                <a:schemeClr val="tx1"/>
              </a:solidFill>
              <a:latin typeface="Times New Roman" panose="02020603050405020304" pitchFamily="18" charset="0"/>
              <a:cs typeface="Times New Roman" panose="02020603050405020304" pitchFamily="18" charset="0"/>
            </a:endParaRPr>
          </a:p>
          <a:p>
            <a:pPr marL="342900" indent="-342900">
              <a:lnSpc>
                <a:spcPct val="200000"/>
              </a:lnSpc>
              <a:buFont typeface="Wingdings" panose="05000000000000000000" pitchFamily="2" charset="2"/>
              <a:buChar char="Ø"/>
            </a:pPr>
            <a:endParaRPr lang="en-US" sz="1800" dirty="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en-US"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1385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35" y="579967"/>
            <a:ext cx="8596668" cy="690033"/>
          </a:xfrm>
        </p:spPr>
        <p:txBody>
          <a:bodyPr/>
          <a:lstStyle/>
          <a:p>
            <a:r>
              <a:rPr lang="en-US" sz="1800" b="1" dirty="0">
                <a:solidFill>
                  <a:schemeClr val="accent4"/>
                </a:solidFill>
                <a:latin typeface="Times New Roman" panose="02020603050405020304" pitchFamily="18" charset="0"/>
                <a:cs typeface="Times New Roman" panose="02020603050405020304" pitchFamily="18" charset="0"/>
              </a:rPr>
              <a:t>A four-step control process for the </a:t>
            </a:r>
            <a:r>
              <a:rPr lang="en-US" sz="1800" b="1" dirty="0" smtClean="0">
                <a:solidFill>
                  <a:schemeClr val="accent4"/>
                </a:solidFill>
                <a:latin typeface="Times New Roman" panose="02020603050405020304" pitchFamily="18" charset="0"/>
                <a:cs typeface="Times New Roman" panose="02020603050405020304" pitchFamily="18" charset="0"/>
              </a:rPr>
              <a:t>solution</a:t>
            </a:r>
            <a:endParaRPr lang="en-US" b="1" dirty="0">
              <a:solidFill>
                <a:schemeClr val="accent4"/>
              </a:solidFill>
            </a:endParaRPr>
          </a:p>
        </p:txBody>
      </p:sp>
      <p:sp>
        <p:nvSpPr>
          <p:cNvPr id="3" name="Text Placeholder 2"/>
          <p:cNvSpPr>
            <a:spLocks noGrp="1"/>
          </p:cNvSpPr>
          <p:nvPr>
            <p:ph type="body" idx="1"/>
          </p:nvPr>
        </p:nvSpPr>
        <p:spPr>
          <a:xfrm>
            <a:off x="334435" y="1581048"/>
            <a:ext cx="8596668" cy="4324452"/>
          </a:xfrm>
        </p:spPr>
        <p:txBody>
          <a:bodyPr>
            <a:normAutofit/>
          </a:bodyPr>
          <a:lstStyle/>
          <a:p>
            <a:pPr marL="342900" indent="-342900">
              <a:lnSpc>
                <a:spcPct val="200000"/>
              </a:lnSpc>
              <a:buFont typeface="Wingdings" panose="05000000000000000000" pitchFamily="2" charset="2"/>
              <a:buChar char="Ø"/>
            </a:pPr>
            <a:r>
              <a:rPr lang="en-US" sz="1800" dirty="0" smtClean="0">
                <a:solidFill>
                  <a:schemeClr val="tx1"/>
                </a:solidFill>
                <a:latin typeface="Times New Roman" panose="02020603050405020304" pitchFamily="18" charset="0"/>
                <a:cs typeface="Times New Roman" panose="02020603050405020304" pitchFamily="18" charset="0"/>
              </a:rPr>
              <a:t>Considering seasons or holidays-During holidays there is a higher probability of making more sales so Amazon should keep eyes on the calendar so that they can have adequate stock for the holidays.</a:t>
            </a:r>
          </a:p>
          <a:p>
            <a:pPr marL="342900" indent="-342900">
              <a:lnSpc>
                <a:spcPct val="200000"/>
              </a:lnSpc>
              <a:buFont typeface="Wingdings" panose="05000000000000000000" pitchFamily="2" charset="2"/>
              <a:buChar char="Ø"/>
            </a:pPr>
            <a:r>
              <a:rPr lang="en-US" sz="1800" dirty="0" smtClean="0">
                <a:solidFill>
                  <a:schemeClr val="tx1"/>
                </a:solidFill>
                <a:latin typeface="Times New Roman" panose="02020603050405020304" pitchFamily="18" charset="0"/>
                <a:cs typeface="Times New Roman" panose="02020603050405020304" pitchFamily="18" charset="0"/>
              </a:rPr>
              <a:t>Giving a consideration to different shipping types-some shipping methods like sea are slow but cheap ,its therefore good to consider the demand and urgency so as to ensure the stock are available when required.</a:t>
            </a:r>
            <a:endParaRPr lang="en-US"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3987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635" y="0"/>
            <a:ext cx="8596668" cy="423333"/>
          </a:xfrm>
        </p:spPr>
        <p:txBody>
          <a:bodyPr>
            <a:normAutofit/>
          </a:bodyPr>
          <a:lstStyle/>
          <a:p>
            <a:pPr algn="ctr"/>
            <a:r>
              <a:rPr lang="en-US" sz="1800" b="1" dirty="0" smtClean="0">
                <a:solidFill>
                  <a:schemeClr val="accent4"/>
                </a:solidFill>
                <a:latin typeface="Times New Roman" panose="02020603050405020304" pitchFamily="18" charset="0"/>
                <a:cs typeface="Times New Roman" panose="02020603050405020304" pitchFamily="18" charset="0"/>
              </a:rPr>
              <a:t>Conclusion</a:t>
            </a:r>
            <a:endParaRPr lang="en-US" sz="1800" b="1" dirty="0">
              <a:solidFill>
                <a:schemeClr val="accent4"/>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99535" y="423332"/>
            <a:ext cx="8596668" cy="5837767"/>
          </a:xfrm>
        </p:spPr>
        <p:txBody>
          <a:bodyPr>
            <a:normAutofit fontScale="92500" lnSpcReduction="20000"/>
          </a:bodyPr>
          <a:lstStyle/>
          <a:p>
            <a:r>
              <a:rPr lang="en-US" dirty="0" smtClean="0"/>
              <a:t>In conclusion</a:t>
            </a:r>
            <a:r>
              <a:rPr lang="en-US" dirty="0"/>
              <a:t>, the Inventory management </a:t>
            </a:r>
            <a:r>
              <a:rPr lang="en-US" dirty="0" smtClean="0"/>
              <a:t>is a major problem </a:t>
            </a:r>
            <a:r>
              <a:rPr lang="en-US" dirty="0"/>
              <a:t>in </a:t>
            </a:r>
            <a:r>
              <a:rPr lang="en-US" dirty="0" smtClean="0"/>
              <a:t>Amazon and can be </a:t>
            </a:r>
            <a:r>
              <a:rPr lang="en-US" dirty="0"/>
              <a:t>resolved </a:t>
            </a:r>
            <a:r>
              <a:rPr lang="en-US" dirty="0" smtClean="0"/>
              <a:t>through:</a:t>
            </a:r>
          </a:p>
          <a:p>
            <a:pPr marL="342900" indent="-342900">
              <a:buFont typeface="Wingdings" panose="05000000000000000000" pitchFamily="2" charset="2"/>
              <a:buChar char="ü"/>
            </a:pPr>
            <a:r>
              <a:rPr lang="en-US" dirty="0" smtClean="0"/>
              <a:t> Ensuring </a:t>
            </a:r>
            <a:r>
              <a:rPr lang="en-US" dirty="0"/>
              <a:t>that the suppliers </a:t>
            </a:r>
            <a:r>
              <a:rPr lang="en-US" dirty="0" smtClean="0"/>
              <a:t>are transparent and deliver goods on time.</a:t>
            </a:r>
          </a:p>
          <a:p>
            <a:pPr marL="342900" indent="-342900">
              <a:buFont typeface="Wingdings" panose="05000000000000000000" pitchFamily="2" charset="2"/>
              <a:buChar char="ü"/>
            </a:pPr>
            <a:r>
              <a:rPr lang="en-US" dirty="0" smtClean="0"/>
              <a:t> Always </a:t>
            </a:r>
            <a:r>
              <a:rPr lang="en-US" dirty="0"/>
              <a:t>put into consideration their sales </a:t>
            </a:r>
            <a:r>
              <a:rPr lang="en-US" dirty="0" smtClean="0"/>
              <a:t>velocity. </a:t>
            </a:r>
          </a:p>
          <a:p>
            <a:pPr marL="342900" indent="-342900">
              <a:buFont typeface="Wingdings" panose="05000000000000000000" pitchFamily="2" charset="2"/>
              <a:buChar char="ü"/>
            </a:pPr>
            <a:r>
              <a:rPr lang="en-US" dirty="0"/>
              <a:t>S</a:t>
            </a:r>
            <a:r>
              <a:rPr lang="en-US" dirty="0" smtClean="0"/>
              <a:t>ync </a:t>
            </a:r>
            <a:r>
              <a:rPr lang="en-US" dirty="0"/>
              <a:t>up the products description and prices in a single </a:t>
            </a:r>
            <a:r>
              <a:rPr lang="en-US" dirty="0" smtClean="0"/>
              <a:t>dashboard</a:t>
            </a:r>
          </a:p>
          <a:p>
            <a:pPr marL="342900" indent="-342900">
              <a:buFont typeface="Wingdings" panose="05000000000000000000" pitchFamily="2" charset="2"/>
              <a:buChar char="ü"/>
            </a:pPr>
            <a:r>
              <a:rPr lang="en-US" dirty="0" smtClean="0"/>
              <a:t> </a:t>
            </a:r>
            <a:r>
              <a:rPr lang="en-US" dirty="0"/>
              <a:t>I</a:t>
            </a:r>
            <a:r>
              <a:rPr lang="en-US" dirty="0" smtClean="0"/>
              <a:t>mprove on </a:t>
            </a:r>
            <a:r>
              <a:rPr lang="en-US" dirty="0"/>
              <a:t>their IPI </a:t>
            </a:r>
            <a:r>
              <a:rPr lang="en-US" dirty="0" smtClean="0"/>
              <a:t>score to reduce storage costs.</a:t>
            </a:r>
          </a:p>
          <a:p>
            <a:pPr marL="342900" indent="-342900">
              <a:buFont typeface="Wingdings" panose="05000000000000000000" pitchFamily="2" charset="2"/>
              <a:buChar char="ü"/>
            </a:pPr>
            <a:r>
              <a:rPr lang="en-US" dirty="0" smtClean="0"/>
              <a:t> Tracking </a:t>
            </a:r>
            <a:r>
              <a:rPr lang="en-US" dirty="0"/>
              <a:t>the expiry date of some of their items and introduce discounts and promotions on some of those </a:t>
            </a:r>
            <a:r>
              <a:rPr lang="en-US" dirty="0" smtClean="0"/>
              <a:t>products. </a:t>
            </a:r>
          </a:p>
          <a:p>
            <a:endParaRPr lang="en-US" dirty="0" smtClean="0"/>
          </a:p>
          <a:p>
            <a:r>
              <a:rPr lang="en-US" dirty="0" smtClean="0"/>
              <a:t>The problem of running out of stock may be resolved through:</a:t>
            </a:r>
          </a:p>
          <a:p>
            <a:pPr marL="342900" indent="-342900">
              <a:buFont typeface="Wingdings" panose="05000000000000000000" pitchFamily="2" charset="2"/>
              <a:buChar char="Ø"/>
            </a:pPr>
            <a:r>
              <a:rPr lang="en-US" dirty="0"/>
              <a:t>Monitoring sales </a:t>
            </a:r>
            <a:r>
              <a:rPr lang="en-US" dirty="0" smtClean="0"/>
              <a:t>outlets</a:t>
            </a:r>
          </a:p>
          <a:p>
            <a:pPr marL="342900" indent="-342900">
              <a:buFont typeface="Wingdings" panose="05000000000000000000" pitchFamily="2" charset="2"/>
              <a:buChar char="Ø"/>
            </a:pPr>
            <a:r>
              <a:rPr lang="en-US" dirty="0"/>
              <a:t>Keep check on sales </a:t>
            </a:r>
            <a:r>
              <a:rPr lang="en-US" dirty="0" smtClean="0"/>
              <a:t>velocity</a:t>
            </a:r>
          </a:p>
          <a:p>
            <a:pPr marL="342900" indent="-342900">
              <a:buFont typeface="Wingdings" panose="05000000000000000000" pitchFamily="2" charset="2"/>
              <a:buChar char="Ø"/>
            </a:pPr>
            <a:r>
              <a:rPr lang="en-US" dirty="0"/>
              <a:t>Giving a consideration to different shipping </a:t>
            </a:r>
            <a:r>
              <a:rPr lang="en-US" dirty="0" smtClean="0"/>
              <a:t>types</a:t>
            </a:r>
          </a:p>
          <a:p>
            <a:pPr marL="342900" indent="-342900">
              <a:buFont typeface="Wingdings" panose="05000000000000000000" pitchFamily="2" charset="2"/>
              <a:buChar char="Ø"/>
            </a:pPr>
            <a:r>
              <a:rPr lang="en-US" dirty="0" smtClean="0"/>
              <a:t>Considering </a:t>
            </a:r>
            <a:r>
              <a:rPr lang="en-US" dirty="0"/>
              <a:t>seasons or </a:t>
            </a:r>
            <a:r>
              <a:rPr lang="en-US" dirty="0" smtClean="0"/>
              <a:t>holidays by having adequate stock. </a:t>
            </a:r>
          </a:p>
          <a:p>
            <a:pPr marL="342900" indent="-342900">
              <a:buFont typeface="Wingdings" panose="05000000000000000000" pitchFamily="2" charset="2"/>
              <a:buChar char="Ø"/>
            </a:pPr>
            <a:endParaRPr lang="en-US" dirty="0" smtClean="0"/>
          </a:p>
          <a:p>
            <a:pPr marL="342900" indent="-342900">
              <a:buFont typeface="Wingdings" panose="05000000000000000000" pitchFamily="2" charset="2"/>
              <a:buChar char="Ø"/>
            </a:pPr>
            <a:endParaRPr lang="en-US" dirty="0"/>
          </a:p>
          <a:p>
            <a:r>
              <a:rPr lang="en-US" dirty="0" smtClean="0"/>
              <a:t>   </a:t>
            </a:r>
            <a:endParaRPr lang="en-US" dirty="0"/>
          </a:p>
        </p:txBody>
      </p:sp>
    </p:spTree>
    <p:extLst>
      <p:ext uri="{BB962C8B-B14F-4D97-AF65-F5344CB8AC3E}">
        <p14:creationId xmlns:p14="http://schemas.microsoft.com/office/powerpoint/2010/main" val="2841294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635" y="469900"/>
            <a:ext cx="8596668" cy="787400"/>
          </a:xfrm>
        </p:spPr>
        <p:txBody>
          <a:bodyPr>
            <a:normAutofit/>
          </a:bodyPr>
          <a:lstStyle/>
          <a:p>
            <a:pPr algn="ctr"/>
            <a:r>
              <a:rPr lang="en-US" sz="1800" b="1" dirty="0" smtClean="0">
                <a:solidFill>
                  <a:schemeClr val="accent4"/>
                </a:solidFill>
                <a:latin typeface="Times New Roman" panose="02020603050405020304" pitchFamily="18" charset="0"/>
                <a:cs typeface="Times New Roman" panose="02020603050405020304" pitchFamily="18" charset="0"/>
              </a:rPr>
              <a:t>References</a:t>
            </a:r>
            <a:endParaRPr lang="en-US" sz="1800" b="1" dirty="0">
              <a:solidFill>
                <a:schemeClr val="accent4"/>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677335" y="1257300"/>
            <a:ext cx="8596668" cy="5346700"/>
          </a:xfrm>
        </p:spPr>
        <p:txBody>
          <a:bodyPr>
            <a:normAutofit/>
          </a:bodyPr>
          <a:lstStyle/>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Dobroszek, J. (2020). Supply chain and logistics controller–two promising professions for supporting transparency in supply chain management. Supply Chain Management: An International Journal</a:t>
            </a:r>
            <a:r>
              <a:rPr lang="en-US" sz="18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Tsai, K., &amp; </a:t>
            </a:r>
            <a:r>
              <a:rPr lang="en-US" sz="1800" dirty="0" err="1">
                <a:latin typeface="Times New Roman" panose="02020603050405020304" pitchFamily="18" charset="0"/>
                <a:cs typeface="Times New Roman" panose="02020603050405020304" pitchFamily="18" charset="0"/>
              </a:rPr>
              <a:t>Pawar</a:t>
            </a:r>
            <a:r>
              <a:rPr lang="en-US" sz="1800" dirty="0">
                <a:latin typeface="Times New Roman" panose="02020603050405020304" pitchFamily="18" charset="0"/>
                <a:cs typeface="Times New Roman" panose="02020603050405020304" pitchFamily="18" charset="0"/>
              </a:rPr>
              <a:t>, K. (2018). Cold Chain Supply Chain Management. Emerald Publishing Limited</a:t>
            </a:r>
            <a:r>
              <a:rPr lang="en-US" sz="18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Hardgrave, B. C., Aloysius, J. A., &amp; Goyal, S. (2013). RFID‐enabled visibility and retail inventory record inaccuracy: Experiments in the field. Production and Operations Management, 22(4), 843-856</a:t>
            </a:r>
            <a:r>
              <a:rPr lang="en-US" sz="18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Rasmussen, N. H., Bansal, M., &amp; Chen, C. Y. (2009). Business dashboards: a visual catalog for design and deployment. John Wiley &amp; Sons</a:t>
            </a:r>
            <a:r>
              <a:rPr lang="en-US" sz="18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Karimi, H., </a:t>
            </a:r>
            <a:r>
              <a:rPr lang="en-US" sz="1800" dirty="0" err="1">
                <a:latin typeface="Times New Roman" panose="02020603050405020304" pitchFamily="18" charset="0"/>
                <a:cs typeface="Times New Roman" panose="02020603050405020304" pitchFamily="18" charset="0"/>
              </a:rPr>
              <a:t>Jadid</a:t>
            </a:r>
            <a:r>
              <a:rPr lang="en-US" sz="1800" dirty="0">
                <a:latin typeface="Times New Roman" panose="02020603050405020304" pitchFamily="18" charset="0"/>
                <a:cs typeface="Times New Roman" panose="02020603050405020304" pitchFamily="18" charset="0"/>
              </a:rPr>
              <a:t>, S., &amp; </a:t>
            </a:r>
            <a:r>
              <a:rPr lang="en-US" sz="1800" dirty="0" err="1">
                <a:latin typeface="Times New Roman" panose="02020603050405020304" pitchFamily="18" charset="0"/>
                <a:cs typeface="Times New Roman" panose="02020603050405020304" pitchFamily="18" charset="0"/>
              </a:rPr>
              <a:t>Makui</a:t>
            </a:r>
            <a:r>
              <a:rPr lang="en-US" sz="1800" dirty="0">
                <a:latin typeface="Times New Roman" panose="02020603050405020304" pitchFamily="18" charset="0"/>
                <a:cs typeface="Times New Roman" panose="02020603050405020304" pitchFamily="18" charset="0"/>
              </a:rPr>
              <a:t>, A. (2021). Stochastic energy scheduling of multi-</a:t>
            </a:r>
            <a:r>
              <a:rPr lang="en-US" sz="1800" dirty="0" err="1">
                <a:latin typeface="Times New Roman" panose="02020603050405020304" pitchFamily="18" charset="0"/>
                <a:cs typeface="Times New Roman" panose="02020603050405020304" pitchFamily="18" charset="0"/>
              </a:rPr>
              <a:t>microgrid</a:t>
            </a:r>
            <a:r>
              <a:rPr lang="en-US" sz="1800" dirty="0">
                <a:latin typeface="Times New Roman" panose="02020603050405020304" pitchFamily="18" charset="0"/>
                <a:cs typeface="Times New Roman" panose="02020603050405020304" pitchFamily="18" charset="0"/>
              </a:rPr>
              <a:t> systems considering independence performance index and energy storage systems. Journal of Energy Storage, 33, 102083</a:t>
            </a:r>
            <a:r>
              <a:rPr lang="en-US" sz="18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1800" dirty="0">
                <a:latin typeface="Times New Roman" panose="02020603050405020304" pitchFamily="18" charset="0"/>
                <a:cs typeface="Times New Roman" panose="02020603050405020304" pitchFamily="18" charset="0"/>
              </a:rPr>
              <a:t>Mabuku, L. A. (2020). The general objective of the study was to investigate whether stores efficiency improves the smooth operations of retail supermarkets (Doctoral dissertation, Cavendish University).</a:t>
            </a:r>
          </a:p>
        </p:txBody>
      </p:sp>
    </p:spTree>
    <p:extLst>
      <p:ext uri="{BB962C8B-B14F-4D97-AF65-F5344CB8AC3E}">
        <p14:creationId xmlns:p14="http://schemas.microsoft.com/office/powerpoint/2010/main" val="2832780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13200" y="2400300"/>
            <a:ext cx="1023037" cy="369332"/>
          </a:xfrm>
          <a:prstGeom prst="rect">
            <a:avLst/>
          </a:prstGeom>
          <a:noFill/>
        </p:spPr>
        <p:txBody>
          <a:bodyPr wrap="none" rtlCol="0">
            <a:spAutoFit/>
          </a:bodyPr>
          <a:lstStyle/>
          <a:p>
            <a:r>
              <a:rPr lang="en-US" dirty="0" smtClean="0"/>
              <a:t>The end</a:t>
            </a:r>
            <a:endParaRPr lang="en-US" dirty="0"/>
          </a:p>
        </p:txBody>
      </p:sp>
    </p:spTree>
    <p:extLst>
      <p:ext uri="{BB962C8B-B14F-4D97-AF65-F5344CB8AC3E}">
        <p14:creationId xmlns:p14="http://schemas.microsoft.com/office/powerpoint/2010/main" val="3832015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04800" y="1206500"/>
            <a:ext cx="9652000" cy="4524315"/>
          </a:xfrm>
          <a:prstGeom prst="rect">
            <a:avLst/>
          </a:prstGeom>
          <a:noFill/>
        </p:spPr>
        <p:txBody>
          <a:bodyPr wrap="square" rtlCol="0">
            <a:spAutoFit/>
          </a:bodyPr>
          <a:lstStyle/>
          <a:p>
            <a:pPr algn="ctr"/>
            <a:r>
              <a:rPr lang="en-US" b="1" dirty="0" smtClean="0">
                <a:solidFill>
                  <a:schemeClr val="accent4"/>
                </a:solidFill>
              </a:rPr>
              <a:t>Agenda</a:t>
            </a:r>
          </a:p>
          <a:p>
            <a:pPr algn="ctr"/>
            <a:endParaRPr lang="en-US" dirty="0" smtClean="0"/>
          </a:p>
          <a:p>
            <a:pPr marL="285750" indent="-285750">
              <a:lnSpc>
                <a:spcPct val="200000"/>
              </a:lnSpc>
              <a:buFont typeface="Wingdings" panose="05000000000000000000" pitchFamily="2" charset="2"/>
              <a:buChar char="ü"/>
            </a:pPr>
            <a:r>
              <a:rPr lang="en-US" dirty="0" smtClean="0"/>
              <a:t>To address the inventory management problem in amazon using the  porters 5 forces framework.</a:t>
            </a:r>
          </a:p>
          <a:p>
            <a:pPr marL="285750" indent="-285750">
              <a:lnSpc>
                <a:spcPct val="200000"/>
              </a:lnSpc>
              <a:buFont typeface="Wingdings" panose="05000000000000000000" pitchFamily="2" charset="2"/>
              <a:buChar char="ü"/>
            </a:pPr>
            <a:r>
              <a:rPr lang="en-US" dirty="0" smtClean="0"/>
              <a:t>To look for the possible solutions for the problem.</a:t>
            </a:r>
          </a:p>
          <a:p>
            <a:pPr marL="285750" indent="-285750">
              <a:lnSpc>
                <a:spcPct val="200000"/>
              </a:lnSpc>
              <a:buFont typeface="Wingdings" panose="05000000000000000000" pitchFamily="2" charset="2"/>
              <a:buChar char="ü"/>
            </a:pPr>
            <a:r>
              <a:rPr lang="en-US" dirty="0" smtClean="0"/>
              <a:t>An in depth analysis of one solution.</a:t>
            </a:r>
          </a:p>
          <a:p>
            <a:pPr marL="285750" indent="-285750">
              <a:lnSpc>
                <a:spcPct val="200000"/>
              </a:lnSpc>
              <a:buFont typeface="Wingdings" panose="05000000000000000000" pitchFamily="2" charset="2"/>
              <a:buChar char="ü"/>
            </a:pPr>
            <a:r>
              <a:rPr lang="en-US" dirty="0" smtClean="0"/>
              <a:t>Develop a four-step control process for the solution.</a:t>
            </a:r>
          </a:p>
          <a:p>
            <a:pPr marL="285750" indent="-285750">
              <a:lnSpc>
                <a:spcPct val="200000"/>
              </a:lnSpc>
              <a:buFont typeface="Wingdings" panose="05000000000000000000" pitchFamily="2" charset="2"/>
              <a:buChar char="ü"/>
            </a:pPr>
            <a:r>
              <a:rPr lang="en-US" dirty="0" smtClean="0"/>
              <a:t>Conclusion.</a:t>
            </a:r>
          </a:p>
          <a:p>
            <a:pPr marL="285750" indent="-285750">
              <a:buFont typeface="Wingdings" panose="05000000000000000000" pitchFamily="2" charset="2"/>
              <a:buChar char="ü"/>
            </a:pPr>
            <a:endParaRPr lang="en-US" dirty="0" smtClean="0"/>
          </a:p>
          <a:p>
            <a:endParaRPr lang="en-US" dirty="0"/>
          </a:p>
        </p:txBody>
      </p:sp>
    </p:spTree>
    <p:extLst>
      <p:ext uri="{BB962C8B-B14F-4D97-AF65-F5344CB8AC3E}">
        <p14:creationId xmlns:p14="http://schemas.microsoft.com/office/powerpoint/2010/main" val="1978849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88900"/>
            <a:ext cx="11607800" cy="1877437"/>
          </a:xfrm>
          <a:prstGeom prst="rect">
            <a:avLst/>
          </a:prstGeom>
          <a:noFill/>
        </p:spPr>
        <p:txBody>
          <a:bodyPr wrap="square" rtlCol="0">
            <a:spAutoFit/>
          </a:bodyPr>
          <a:lstStyle/>
          <a:p>
            <a:pPr algn="ctr"/>
            <a:r>
              <a:rPr lang="en-US" b="1" dirty="0" smtClean="0">
                <a:solidFill>
                  <a:schemeClr val="accent4"/>
                </a:solidFill>
              </a:rPr>
              <a:t>An overview of the 5 potters models we will use</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   How suppliers affects the inventory logistics in amazon</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    How buyers affects the rate of stock turnover and the impact they make towards price fluctuation</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How competition from companies offering same products is affecting overall amazon inventory management</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 The threat of product substitution on amazon inventory</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The threat of entry of other firms with similar or identical products like Walmart.                                   </a:t>
            </a:r>
          </a:p>
          <a:p>
            <a:endParaRPr lang="en-US" dirty="0"/>
          </a:p>
        </p:txBody>
      </p:sp>
      <p:pic>
        <p:nvPicPr>
          <p:cNvPr id="1026" name="Picture 2" descr="https://www.cgma.org/content/dam/cgma/resources/tools/essential-tools/publishingimages/porters-five-forc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2315528"/>
            <a:ext cx="4857750" cy="354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82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562600"/>
          </a:xfrm>
        </p:spPr>
        <p:txBody>
          <a:bodyPr>
            <a:normAutofit/>
          </a:bodyPr>
          <a:lstStyle/>
          <a:p>
            <a:pPr marL="285750" indent="-285750">
              <a:lnSpc>
                <a:spcPct val="200000"/>
              </a:lnSpc>
              <a:buFont typeface="Wingdings" panose="05000000000000000000" pitchFamily="2" charset="2"/>
              <a:buChar char="§"/>
            </a:pPr>
            <a:r>
              <a:rPr lang="en-US" sz="1800" b="1" dirty="0" smtClean="0">
                <a:latin typeface="Times New Roman" panose="02020603050405020304" pitchFamily="18" charset="0"/>
                <a:cs typeface="Times New Roman" panose="02020603050405020304" pitchFamily="18" charset="0"/>
              </a:rPr>
              <a:t>  </a:t>
            </a:r>
            <a:r>
              <a:rPr lang="en-US" sz="1800" b="1" dirty="0" smtClean="0">
                <a:solidFill>
                  <a:schemeClr val="accent4">
                    <a:lumMod val="60000"/>
                    <a:lumOff val="40000"/>
                  </a:schemeClr>
                </a:solidFill>
                <a:latin typeface="Times New Roman" panose="02020603050405020304" pitchFamily="18" charset="0"/>
                <a:cs typeface="Times New Roman" panose="02020603050405020304" pitchFamily="18" charset="0"/>
              </a:rPr>
              <a:t>Inventory management problem in Amazon</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Inventory management involves the process through which a company procures, receives ,stores and sells the goods to the end user.</a:t>
            </a:r>
            <a:br>
              <a:rPr lang="en-US"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Amazon have had encountered serious problems in supply chain management, running out of stock and inaccurate product description and pricing .These problems have greatly impacted amazon performance index and customer ratings.</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6804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5800"/>
          </a:xfrm>
        </p:spPr>
        <p:txBody>
          <a:bodyPr>
            <a:normAutofit/>
          </a:bodyPr>
          <a:lstStyle/>
          <a:p>
            <a:r>
              <a:rPr lang="en-US" sz="1800" b="1" dirty="0" smtClean="0">
                <a:solidFill>
                  <a:schemeClr val="accent4">
                    <a:lumMod val="60000"/>
                    <a:lumOff val="40000"/>
                  </a:schemeClr>
                </a:solidFill>
                <a:latin typeface="Times New Roman" panose="02020603050405020304" pitchFamily="18" charset="0"/>
                <a:cs typeface="Times New Roman" panose="02020603050405020304" pitchFamily="18" charset="0"/>
              </a:rPr>
              <a:t>Five possible solutions to the prior mentioned problems</a:t>
            </a:r>
            <a:endParaRPr lang="en-US" sz="1800" b="1" dirty="0">
              <a:solidFill>
                <a:schemeClr val="accent4">
                  <a:lumMod val="60000"/>
                  <a:lumOff val="4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6034" y="1612900"/>
            <a:ext cx="8596668" cy="4864100"/>
          </a:xfrm>
        </p:spPr>
        <p:txBody>
          <a:bodyPr>
            <a:normAutofit fontScale="92500" lnSpcReduction="10000"/>
          </a:bodyPr>
          <a:lstStyle/>
          <a:p>
            <a:pPr>
              <a:lnSpc>
                <a:spcPct val="150000"/>
              </a:lnSpc>
              <a:buFont typeface="+mj-lt"/>
              <a:buAutoNum type="arabicPeriod"/>
            </a:pPr>
            <a:r>
              <a:rPr lang="en-US" dirty="0" smtClean="0">
                <a:solidFill>
                  <a:schemeClr val="accent2"/>
                </a:solidFill>
                <a:latin typeface="Times New Roman" panose="02020603050405020304" pitchFamily="18" charset="0"/>
                <a:cs typeface="Times New Roman" panose="02020603050405020304" pitchFamily="18" charset="0"/>
              </a:rPr>
              <a:t>On the issue problem relating to supply chain management ,Amazon should always ensure that the suppliers offers </a:t>
            </a:r>
            <a:r>
              <a:rPr lang="en-US" dirty="0" smtClean="0">
                <a:solidFill>
                  <a:schemeClr val="accent2"/>
                </a:solidFill>
                <a:latin typeface="Times New Roman" panose="02020603050405020304" pitchFamily="18" charset="0"/>
                <a:cs typeface="Times New Roman" panose="02020603050405020304" pitchFamily="18" charset="0"/>
              </a:rPr>
              <a:t>transparency </a:t>
            </a:r>
            <a:r>
              <a:rPr lang="en-US" dirty="0" smtClean="0">
                <a:solidFill>
                  <a:schemeClr val="tx1"/>
                </a:solidFill>
                <a:latin typeface="Times New Roman" panose="02020603050405020304" pitchFamily="18" charset="0"/>
                <a:cs typeface="Times New Roman" panose="02020603050405020304" pitchFamily="18" charset="0"/>
              </a:rPr>
              <a:t>(Dobroszek</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2020)</a:t>
            </a:r>
            <a:r>
              <a:rPr lang="en-US" dirty="0" smtClean="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The suppliers should be in a position to understand the risks that are associated with the delay of some products. Further, Amazon should always give the suppliers a reasonable timelines to produce goods they require and try as much as possible to understand the supply chain behind the given products to eliminate any unrealistic or unforeseen expectations on the </a:t>
            </a:r>
            <a:r>
              <a:rPr lang="en-US" dirty="0">
                <a:solidFill>
                  <a:schemeClr val="tx1"/>
                </a:solidFill>
                <a:latin typeface="Times New Roman" panose="02020603050405020304" pitchFamily="18" charset="0"/>
                <a:cs typeface="Times New Roman" panose="02020603050405020304" pitchFamily="18" charset="0"/>
              </a:rPr>
              <a:t>suppliers(Tsai &amp; </a:t>
            </a:r>
            <a:r>
              <a:rPr lang="en-US" dirty="0" err="1">
                <a:solidFill>
                  <a:schemeClr val="tx1"/>
                </a:solidFill>
                <a:latin typeface="Times New Roman" panose="02020603050405020304" pitchFamily="18" charset="0"/>
                <a:cs typeface="Times New Roman" panose="02020603050405020304" pitchFamily="18" charset="0"/>
              </a:rPr>
              <a:t>Pawar</a:t>
            </a:r>
            <a:r>
              <a:rPr lang="en-US" dirty="0">
                <a:solidFill>
                  <a:schemeClr val="tx1"/>
                </a:solidFill>
                <a:latin typeface="Times New Roman" panose="02020603050405020304" pitchFamily="18" charset="0"/>
                <a:cs typeface="Times New Roman" panose="02020603050405020304" pitchFamily="18" charset="0"/>
              </a:rPr>
              <a:t>, 2018). </a:t>
            </a:r>
            <a:r>
              <a:rPr lang="en-US" dirty="0" smtClean="0">
                <a:solidFill>
                  <a:schemeClr val="tx1"/>
                </a:solidFill>
                <a:latin typeface="Times New Roman" panose="02020603050405020304" pitchFamily="18" charset="0"/>
                <a:cs typeface="Times New Roman" panose="02020603050405020304" pitchFamily="18" charset="0"/>
              </a:rPr>
              <a:t>These logistics are instrumental in ensuring customers requests are served on timely basis to avoid instances of customers going to buy from other competitors.</a:t>
            </a:r>
          </a:p>
          <a:p>
            <a:pPr>
              <a:lnSpc>
                <a:spcPct val="150000"/>
              </a:lnSpc>
              <a:buFont typeface="+mj-lt"/>
              <a:buAutoNum type="arabicPeriod"/>
            </a:pPr>
            <a:r>
              <a:rPr lang="en-US" dirty="0" smtClean="0">
                <a:solidFill>
                  <a:schemeClr val="accent2"/>
                </a:solidFill>
                <a:latin typeface="Times New Roman" panose="02020603050405020304" pitchFamily="18" charset="0"/>
                <a:cs typeface="Times New Roman" panose="02020603050405020304" pitchFamily="18" charset="0"/>
              </a:rPr>
              <a:t>On the problem of running out of stock, Amazon should always put into consideration their sales velocity </a:t>
            </a:r>
            <a:r>
              <a:rPr lang="en-US" dirty="0" smtClean="0">
                <a:solidFill>
                  <a:schemeClr val="tx1"/>
                </a:solidFill>
                <a:latin typeface="Times New Roman" panose="02020603050405020304" pitchFamily="18" charset="0"/>
                <a:cs typeface="Times New Roman" panose="02020603050405020304" pitchFamily="18" charset="0"/>
              </a:rPr>
              <a:t>,this tactic will enable them gauge or have a central measure of tendency on the stock velocity and get an insight on when to do another </a:t>
            </a:r>
            <a:r>
              <a:rPr lang="en-US" dirty="0" smtClean="0">
                <a:solidFill>
                  <a:schemeClr val="tx1"/>
                </a:solidFill>
                <a:latin typeface="Times New Roman" panose="02020603050405020304" pitchFamily="18" charset="0"/>
                <a:cs typeface="Times New Roman" panose="02020603050405020304" pitchFamily="18" charset="0"/>
              </a:rPr>
              <a:t>order (Hardgrave </a:t>
            </a:r>
            <a:r>
              <a:rPr lang="en-US" dirty="0">
                <a:solidFill>
                  <a:schemeClr val="tx1"/>
                </a:solidFill>
                <a:latin typeface="Times New Roman" panose="02020603050405020304" pitchFamily="18" charset="0"/>
                <a:cs typeface="Times New Roman" panose="02020603050405020304" pitchFamily="18" charset="0"/>
              </a:rPr>
              <a:t>&amp; Goyal, </a:t>
            </a:r>
            <a:r>
              <a:rPr lang="en-US" dirty="0" smtClean="0">
                <a:solidFill>
                  <a:schemeClr val="tx1"/>
                </a:solidFill>
                <a:latin typeface="Times New Roman" panose="02020603050405020304" pitchFamily="18" charset="0"/>
                <a:cs typeface="Times New Roman" panose="02020603050405020304" pitchFamily="18" charset="0"/>
              </a:rPr>
              <a:t>2013).  </a:t>
            </a:r>
            <a:endParaRPr lang="en-US" dirty="0" smtClean="0">
              <a:solidFill>
                <a:schemeClr val="tx1"/>
              </a:solidFill>
              <a:latin typeface="Times New Roman" panose="02020603050405020304" pitchFamily="18" charset="0"/>
              <a:cs typeface="Times New Roman" panose="02020603050405020304" pitchFamily="18" charset="0"/>
            </a:endParaRPr>
          </a:p>
          <a:p>
            <a:pPr>
              <a:lnSpc>
                <a:spcPct val="150000"/>
              </a:lnSpc>
              <a:buFont typeface="+mj-lt"/>
              <a:buAutoNum type="arabicPeriod"/>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337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03900"/>
          </a:xfrm>
        </p:spPr>
        <p:txBody>
          <a:bodyPr>
            <a:normAutofit/>
          </a:bodyPr>
          <a:lstStyle/>
          <a:p>
            <a:pPr>
              <a:lnSpc>
                <a:spcPct val="200000"/>
              </a:lnSpc>
            </a:pPr>
            <a:r>
              <a:rPr lang="en-US" sz="1800" dirty="0" smtClean="0">
                <a:solidFill>
                  <a:schemeClr val="tx1"/>
                </a:solidFill>
                <a:latin typeface="Times New Roman" panose="02020603050405020304" pitchFamily="18" charset="0"/>
                <a:cs typeface="Times New Roman" panose="02020603050405020304" pitchFamily="18" charset="0"/>
              </a:rPr>
              <a:t>3</a:t>
            </a:r>
            <a:r>
              <a:rPr lang="en-US" sz="1800" dirty="0" smtClean="0">
                <a:solidFill>
                  <a:schemeClr val="accent2"/>
                </a:solidFill>
                <a:latin typeface="Times New Roman" panose="02020603050405020304" pitchFamily="18" charset="0"/>
                <a:cs typeface="Times New Roman" panose="02020603050405020304" pitchFamily="18" charset="0"/>
              </a:rPr>
              <a:t> </a:t>
            </a:r>
            <a:r>
              <a:rPr lang="en-US" sz="1800" b="1" dirty="0" smtClean="0">
                <a:solidFill>
                  <a:schemeClr val="accent2"/>
                </a:solidFill>
                <a:latin typeface="Times New Roman" panose="02020603050405020304" pitchFamily="18" charset="0"/>
                <a:cs typeface="Times New Roman" panose="02020603050405020304" pitchFamily="18" charset="0"/>
              </a:rPr>
              <a:t>Amazon should </a:t>
            </a:r>
            <a:r>
              <a:rPr lang="en-US" sz="1800" b="1" dirty="0">
                <a:solidFill>
                  <a:schemeClr val="accent2"/>
                </a:solidFill>
                <a:latin typeface="Times New Roman" panose="02020603050405020304" pitchFamily="18" charset="0"/>
                <a:cs typeface="Times New Roman" panose="02020603050405020304" pitchFamily="18" charset="0"/>
              </a:rPr>
              <a:t>consider keeping </a:t>
            </a:r>
            <a:r>
              <a:rPr lang="en-US" sz="1800" b="1" dirty="0" smtClean="0">
                <a:solidFill>
                  <a:schemeClr val="accent2"/>
                </a:solidFill>
                <a:latin typeface="Times New Roman" panose="02020603050405020304" pitchFamily="18" charset="0"/>
                <a:cs typeface="Times New Roman" panose="02020603050405020304" pitchFamily="18" charset="0"/>
              </a:rPr>
              <a:t> everything in a uniform way and sync up the products description and prices in a single </a:t>
            </a:r>
            <a:r>
              <a:rPr lang="en-US" sz="1800" b="1" dirty="0" smtClean="0">
                <a:solidFill>
                  <a:schemeClr val="accent2"/>
                </a:solidFill>
                <a:latin typeface="Times New Roman" panose="02020603050405020304" pitchFamily="18" charset="0"/>
                <a:cs typeface="Times New Roman" panose="02020603050405020304" pitchFamily="18" charset="0"/>
              </a:rPr>
              <a:t>dashboard </a:t>
            </a:r>
            <a:r>
              <a:rPr lang="en-US" sz="1800" dirty="0" smtClean="0">
                <a:solidFill>
                  <a:schemeClr val="tx1"/>
                </a:solidFill>
                <a:latin typeface="Times New Roman" panose="02020603050405020304" pitchFamily="18" charset="0"/>
                <a:cs typeface="Times New Roman" panose="02020603050405020304" pitchFamily="18" charset="0"/>
              </a:rPr>
              <a:t>(</a:t>
            </a:r>
            <a:r>
              <a:rPr lang="de-DE" sz="1800" dirty="0" smtClean="0">
                <a:solidFill>
                  <a:schemeClr val="tx1"/>
                </a:solidFill>
                <a:latin typeface="Times New Roman" panose="02020603050405020304" pitchFamily="18" charset="0"/>
                <a:cs typeface="Times New Roman" panose="02020603050405020304" pitchFamily="18" charset="0"/>
              </a:rPr>
              <a:t>Rasmussen&amp; </a:t>
            </a:r>
            <a:r>
              <a:rPr lang="de-DE" sz="1800" dirty="0">
                <a:solidFill>
                  <a:schemeClr val="tx1"/>
                </a:solidFill>
                <a:latin typeface="Times New Roman" panose="02020603050405020304" pitchFamily="18" charset="0"/>
                <a:cs typeface="Times New Roman" panose="02020603050405020304" pitchFamily="18" charset="0"/>
              </a:rPr>
              <a:t>Chen, </a:t>
            </a:r>
            <a:r>
              <a:rPr lang="de-DE" sz="1800" dirty="0" smtClean="0">
                <a:solidFill>
                  <a:schemeClr val="tx1"/>
                </a:solidFill>
                <a:latin typeface="Times New Roman" panose="02020603050405020304" pitchFamily="18" charset="0"/>
                <a:cs typeface="Times New Roman" panose="02020603050405020304" pitchFamily="18" charset="0"/>
              </a:rPr>
              <a:t>2009)</a:t>
            </a:r>
            <a:r>
              <a:rPr lang="en-US" sz="1800" dirty="0" smtClean="0">
                <a:solidFill>
                  <a:schemeClr val="tx1"/>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.This will help in minimizing possible risks of manually inputting data.</a:t>
            </a:r>
            <a:br>
              <a:rPr lang="en-US"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4 </a:t>
            </a:r>
            <a:r>
              <a:rPr lang="en-US" sz="1800" b="1" dirty="0" smtClean="0">
                <a:solidFill>
                  <a:schemeClr val="accent2"/>
                </a:solidFill>
                <a:latin typeface="Times New Roman" panose="02020603050405020304" pitchFamily="18" charset="0"/>
                <a:cs typeface="Times New Roman" panose="02020603050405020304" pitchFamily="18" charset="0"/>
              </a:rPr>
              <a:t>Amazon should work on improving their IPI score </a:t>
            </a:r>
            <a:r>
              <a:rPr lang="en-US" sz="1800" dirty="0" smtClean="0">
                <a:solidFill>
                  <a:schemeClr val="tx1"/>
                </a:solidFill>
                <a:latin typeface="Times New Roman" panose="02020603050405020304" pitchFamily="18" charset="0"/>
                <a:cs typeface="Times New Roman" panose="02020603050405020304" pitchFamily="18" charset="0"/>
              </a:rPr>
              <a:t>so that they can minimize the storage costs. Its worth noting that the higher the IPI score the storage cost goes below 1 </a:t>
            </a:r>
            <a:r>
              <a:rPr lang="en-US" sz="1800" dirty="0" smtClean="0">
                <a:solidFill>
                  <a:schemeClr val="tx1"/>
                </a:solidFill>
                <a:latin typeface="Times New Roman" panose="02020603050405020304" pitchFamily="18" charset="0"/>
                <a:cs typeface="Times New Roman" panose="02020603050405020304" pitchFamily="18" charset="0"/>
              </a:rPr>
              <a:t>%(</a:t>
            </a:r>
            <a:r>
              <a:rPr lang="fi-FI" sz="1800" dirty="0" smtClean="0">
                <a:solidFill>
                  <a:schemeClr val="tx1"/>
                </a:solidFill>
                <a:latin typeface="Times New Roman" panose="02020603050405020304" pitchFamily="18" charset="0"/>
                <a:cs typeface="Times New Roman" panose="02020603050405020304" pitchFamily="18" charset="0"/>
              </a:rPr>
              <a:t>Karimi, </a:t>
            </a:r>
            <a:r>
              <a:rPr lang="fi-FI" sz="1800" dirty="0">
                <a:solidFill>
                  <a:schemeClr val="tx1"/>
                </a:solidFill>
                <a:latin typeface="Times New Roman" panose="02020603050405020304" pitchFamily="18" charset="0"/>
                <a:cs typeface="Times New Roman" panose="02020603050405020304" pitchFamily="18" charset="0"/>
              </a:rPr>
              <a:t>&amp; Makui, </a:t>
            </a:r>
            <a:r>
              <a:rPr lang="fi-FI" sz="1800" dirty="0" smtClean="0">
                <a:solidFill>
                  <a:schemeClr val="tx1"/>
                </a:solidFill>
                <a:latin typeface="Times New Roman" panose="02020603050405020304" pitchFamily="18" charset="0"/>
                <a:cs typeface="Times New Roman" panose="02020603050405020304" pitchFamily="18" charset="0"/>
              </a:rPr>
              <a:t>2021</a:t>
            </a:r>
            <a:r>
              <a:rPr lang="fi-FI" sz="1800" dirty="0">
                <a:solidFill>
                  <a:schemeClr val="tx1"/>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5 Amazon  has been facing a severe problem where most cosmetic items could go bad in the warehouses in this case they should </a:t>
            </a:r>
            <a:r>
              <a:rPr lang="en-US" sz="1800" b="1" dirty="0" smtClean="0">
                <a:solidFill>
                  <a:schemeClr val="accent2"/>
                </a:solidFill>
                <a:latin typeface="Times New Roman" panose="02020603050405020304" pitchFamily="18" charset="0"/>
                <a:cs typeface="Times New Roman" panose="02020603050405020304" pitchFamily="18" charset="0"/>
              </a:rPr>
              <a:t>introduce a way of tracking the expiry date of some of their items and introduce discounts and promotions on some of those </a:t>
            </a:r>
            <a:r>
              <a:rPr lang="en-US" sz="1800" b="1" dirty="0" smtClean="0">
                <a:solidFill>
                  <a:schemeClr val="accent2"/>
                </a:solidFill>
                <a:latin typeface="Times New Roman" panose="02020603050405020304" pitchFamily="18" charset="0"/>
                <a:cs typeface="Times New Roman" panose="02020603050405020304" pitchFamily="18" charset="0"/>
              </a:rPr>
              <a:t>products</a:t>
            </a:r>
            <a:r>
              <a:rPr lang="en-US" sz="1800" dirty="0" smtClean="0">
                <a:solidFill>
                  <a:schemeClr val="tx1"/>
                </a:solidFill>
                <a:latin typeface="Times New Roman" panose="02020603050405020304" pitchFamily="18" charset="0"/>
                <a:cs typeface="Times New Roman" panose="02020603050405020304" pitchFamily="18" charset="0"/>
              </a:rPr>
              <a:t>(Mabuku</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2020</a:t>
            </a:r>
            <a:r>
              <a:rPr lang="en-US" sz="1800" dirty="0">
                <a:solidFill>
                  <a:schemeClr val="tx1"/>
                </a:solidFill>
                <a:latin typeface="Times New Roman" panose="02020603050405020304" pitchFamily="18" charset="0"/>
                <a:cs typeface="Times New Roman" panose="02020603050405020304" pitchFamily="18" charset="0"/>
              </a:rPr>
              <a:t>). </a:t>
            </a:r>
            <a:endParaRPr lang="en-US"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05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b="1" dirty="0" smtClean="0">
                <a:solidFill>
                  <a:schemeClr val="accent4"/>
                </a:solidFill>
                <a:latin typeface="Times New Roman" panose="02020603050405020304" pitchFamily="18" charset="0"/>
                <a:cs typeface="Times New Roman" panose="02020603050405020304" pitchFamily="18" charset="0"/>
              </a:rPr>
              <a:t>A deeper analysis on </a:t>
            </a:r>
            <a:r>
              <a:rPr lang="en-US" sz="1800" b="1" dirty="0" smtClean="0">
                <a:solidFill>
                  <a:schemeClr val="accent4"/>
                </a:solidFill>
                <a:latin typeface="Times New Roman" panose="02020603050405020304" pitchFamily="18" charset="0"/>
                <a:cs typeface="Times New Roman" panose="02020603050405020304" pitchFamily="18" charset="0"/>
              </a:rPr>
              <a:t>solution to Stock </a:t>
            </a:r>
            <a:r>
              <a:rPr lang="en-US" sz="1800" b="1" dirty="0" smtClean="0">
                <a:solidFill>
                  <a:schemeClr val="accent4"/>
                </a:solidFill>
                <a:latin typeface="Times New Roman" panose="02020603050405020304" pitchFamily="18" charset="0"/>
                <a:cs typeface="Times New Roman" panose="02020603050405020304" pitchFamily="18" charset="0"/>
              </a:rPr>
              <a:t>Running out using porters five framework</a:t>
            </a:r>
            <a:r>
              <a:rPr lang="en-US" sz="1800" b="1" dirty="0" smtClean="0">
                <a:solidFill>
                  <a:schemeClr val="accent2"/>
                </a:solidFill>
                <a:latin typeface="Times New Roman" panose="02020603050405020304" pitchFamily="18" charset="0"/>
                <a:cs typeface="Times New Roman" panose="02020603050405020304" pitchFamily="18" charset="0"/>
              </a:rPr>
              <a:t>.</a:t>
            </a:r>
            <a:endParaRPr lang="en-US" sz="1800" b="1" dirty="0">
              <a:solidFill>
                <a:schemeClr val="accent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277007"/>
            <a:ext cx="8596668" cy="4764355"/>
          </a:xfrm>
        </p:spPr>
        <p:txBody>
          <a:bodyPr/>
          <a:lstStyle/>
          <a:p>
            <a:pPr>
              <a:lnSpc>
                <a:spcPct val="200000"/>
              </a:lnSpc>
            </a:pPr>
            <a:r>
              <a:rPr lang="en-US" dirty="0" smtClean="0">
                <a:latin typeface="Times New Roman" panose="02020603050405020304" pitchFamily="18" charset="0"/>
                <a:cs typeface="Times New Roman" panose="02020603050405020304" pitchFamily="18" charset="0"/>
              </a:rPr>
              <a:t>We will borrow the concept in porters five theory to explain how running stock in amazon affect market attractiveness and competition intensity in the online business .</a:t>
            </a:r>
          </a:p>
          <a:p>
            <a:pPr>
              <a:lnSpc>
                <a:spcPct val="200000"/>
              </a:lnSpc>
            </a:pPr>
            <a:r>
              <a:rPr lang="en-US" dirty="0" smtClean="0">
                <a:latin typeface="Times New Roman" panose="02020603050405020304" pitchFamily="18" charset="0"/>
                <a:cs typeface="Times New Roman" panose="02020603050405020304" pitchFamily="18" charset="0"/>
              </a:rPr>
              <a:t>The theory will help in gauging where the power of amazon lies in the online market.</a:t>
            </a:r>
          </a:p>
          <a:p>
            <a:pPr>
              <a:lnSpc>
                <a:spcPct val="200000"/>
              </a:lnSpc>
            </a:pPr>
            <a:r>
              <a:rPr lang="en-US" dirty="0" smtClean="0">
                <a:latin typeface="Times New Roman" panose="02020603050405020304" pitchFamily="18" charset="0"/>
                <a:cs typeface="Times New Roman" panose="02020603050405020304" pitchFamily="18" charset="0"/>
              </a:rPr>
              <a:t>The theory also will be used to unravel possible moves that Amazon might use to take hold of the top market competitive position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4683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1500"/>
          </a:xfrm>
        </p:spPr>
        <p:txBody>
          <a:bodyPr>
            <a:normAutofit/>
          </a:bodyPr>
          <a:lstStyle/>
          <a:p>
            <a:r>
              <a:rPr lang="en-US" sz="1800" b="1" dirty="0" smtClean="0">
                <a:solidFill>
                  <a:schemeClr val="accent4"/>
                </a:solidFill>
                <a:latin typeface="Times New Roman" panose="02020603050405020304" pitchFamily="18" charset="0"/>
                <a:cs typeface="Times New Roman" panose="02020603050405020304" pitchFamily="18" charset="0"/>
              </a:rPr>
              <a:t>cont.….</a:t>
            </a:r>
            <a:endParaRPr lang="en-US" sz="1800" b="1" dirty="0">
              <a:solidFill>
                <a:schemeClr val="accent4"/>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308101"/>
            <a:ext cx="8596668" cy="4733262"/>
          </a:xfrm>
        </p:spPr>
        <p:txBody>
          <a:bodyPr>
            <a:normAutofit/>
          </a:bodyPr>
          <a:lstStyle/>
          <a:p>
            <a:pPr>
              <a:lnSpc>
                <a:spcPct val="200000"/>
              </a:lnSpc>
            </a:pPr>
            <a:r>
              <a:rPr lang="en-US" dirty="0" smtClean="0">
                <a:solidFill>
                  <a:schemeClr val="accent2"/>
                </a:solidFill>
                <a:latin typeface="Times New Roman" panose="02020603050405020304" pitchFamily="18" charset="0"/>
                <a:cs typeface="Times New Roman" panose="02020603050405020304" pitchFamily="18" charset="0"/>
              </a:rPr>
              <a:t>Stock </a:t>
            </a:r>
            <a:r>
              <a:rPr lang="en-US" dirty="0" smtClean="0">
                <a:solidFill>
                  <a:schemeClr val="accent2"/>
                </a:solidFill>
                <a:latin typeface="Times New Roman" panose="02020603050405020304" pitchFamily="18" charset="0"/>
                <a:cs typeface="Times New Roman" panose="02020603050405020304" pitchFamily="18" charset="0"/>
              </a:rPr>
              <a:t>availability largely depends with the existing relationship between a company and the </a:t>
            </a:r>
            <a:r>
              <a:rPr lang="en-US" dirty="0" smtClean="0">
                <a:solidFill>
                  <a:schemeClr val="accent2"/>
                </a:solidFill>
                <a:latin typeface="Times New Roman" panose="02020603050405020304" pitchFamily="18" charset="0"/>
                <a:cs typeface="Times New Roman" panose="02020603050405020304" pitchFamily="18" charset="0"/>
              </a:rPr>
              <a:t>supplier</a:t>
            </a:r>
            <a:r>
              <a:rPr lang="en-US" dirty="0" smtClean="0">
                <a:latin typeface="Times New Roman" panose="02020603050405020304" pitchFamily="18" charset="0"/>
                <a:cs typeface="Times New Roman" panose="02020603050405020304" pitchFamily="18" charset="0"/>
              </a:rPr>
              <a:t>:</a:t>
            </a:r>
          </a:p>
          <a:p>
            <a:pPr marL="0" indent="0">
              <a:lnSpc>
                <a:spcPct val="20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To avoid instances of delay in procurement amazon should develop a good supply chain management scheme where by they should ensure that suppliers are payed on time and all financial paper work is completed on time .This will aid in ensuring that the supplier power is held captive and they will always be timely on stock delivery and by so doing instances of low stocks will be controlled.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304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62153"/>
            <a:ext cx="8596668" cy="5379210"/>
          </a:xfrm>
        </p:spPr>
        <p:txBody>
          <a:bodyPr>
            <a:normAutofit fontScale="92500"/>
          </a:bodyPr>
          <a:lstStyle/>
          <a:p>
            <a:pPr>
              <a:lnSpc>
                <a:spcPct val="200000"/>
              </a:lnSpc>
            </a:pPr>
            <a:r>
              <a:rPr lang="en-US" dirty="0" smtClean="0">
                <a:solidFill>
                  <a:schemeClr val="accent2"/>
                </a:solidFill>
                <a:latin typeface="Times New Roman" panose="02020603050405020304" pitchFamily="18" charset="0"/>
                <a:cs typeface="Times New Roman" panose="02020603050405020304" pitchFamily="18" charset="0"/>
              </a:rPr>
              <a:t>On the issue of managing the buyers Amazon should always be transparent with the buyers </a:t>
            </a:r>
            <a:r>
              <a:rPr lang="en-US" dirty="0" smtClean="0">
                <a:solidFill>
                  <a:schemeClr val="accent2"/>
                </a:solidFill>
                <a:latin typeface="Times New Roman" panose="02020603050405020304" pitchFamily="18" charset="0"/>
                <a:cs typeface="Times New Roman" panose="02020603050405020304" pitchFamily="18" charset="0"/>
              </a:rPr>
              <a:t>;</a:t>
            </a:r>
          </a:p>
          <a:p>
            <a:pPr marL="0" indent="0">
              <a:lnSpc>
                <a:spcPct val="200000"/>
              </a:lnSpc>
              <a:buNone/>
            </a:pPr>
            <a:r>
              <a:rPr lang="en-US" dirty="0" smtClean="0">
                <a:latin typeface="Times New Roman" panose="02020603050405020304" pitchFamily="18" charset="0"/>
                <a:cs typeface="Times New Roman" panose="02020603050405020304" pitchFamily="18" charset="0"/>
              </a:rPr>
              <a:t>transparency </a:t>
            </a:r>
            <a:r>
              <a:rPr lang="en-US" dirty="0" smtClean="0">
                <a:latin typeface="Times New Roman" panose="02020603050405020304" pitchFamily="18" charset="0"/>
                <a:cs typeface="Times New Roman" panose="02020603050405020304" pitchFamily="18" charset="0"/>
              </a:rPr>
              <a:t>in this case insinuates if a buyer orders an item and its out of stock the buyer should be notified. Though this looks like a desperate move to show your buyers that you are out of stock it  the best move instead of buyers ordering an item and waiting for weeks before delivery is done .This way the buyer will know that when the item will be back in market he can get it easily once the commodity gets back in the market. Another measure to deal with low stock issues is adopting a high tech system that will automatically withdraw an item in the Amazon website if that item is not in stock to avoid any situation of misleading buyers about availability of goods.</a:t>
            </a:r>
            <a:endParaRPr lang="en-US" dirty="0">
              <a:latin typeface="Times New Roman" panose="02020603050405020304" pitchFamily="18" charset="0"/>
              <a:cs typeface="Times New Roman" panose="02020603050405020304" pitchFamily="18" charset="0"/>
            </a:endParaRPr>
          </a:p>
        </p:txBody>
      </p:sp>
      <p:sp>
        <p:nvSpPr>
          <p:cNvPr id="2" name="TextBox 1"/>
          <p:cNvSpPr txBox="1"/>
          <p:nvPr/>
        </p:nvSpPr>
        <p:spPr>
          <a:xfrm>
            <a:off x="1041386" y="292821"/>
            <a:ext cx="954107" cy="369332"/>
          </a:xfrm>
          <a:prstGeom prst="rect">
            <a:avLst/>
          </a:prstGeom>
          <a:noFill/>
        </p:spPr>
        <p:txBody>
          <a:bodyPr wrap="none" rtlCol="0">
            <a:spAutoFit/>
          </a:bodyPr>
          <a:lstStyle/>
          <a:p>
            <a:r>
              <a:rPr lang="en-US" b="1" dirty="0" smtClean="0">
                <a:solidFill>
                  <a:schemeClr val="accent4"/>
                </a:solidFill>
                <a:latin typeface="Times New Roman" panose="02020603050405020304" pitchFamily="18" charset="0"/>
                <a:cs typeface="Times New Roman" panose="02020603050405020304" pitchFamily="18" charset="0"/>
              </a:rPr>
              <a:t>cont</a:t>
            </a:r>
            <a:r>
              <a:rPr lang="en-US" b="1" dirty="0">
                <a:solidFill>
                  <a:schemeClr val="accent4"/>
                </a:solidFill>
                <a:latin typeface="Times New Roman" panose="02020603050405020304" pitchFamily="18" charset="0"/>
                <a:cs typeface="Times New Roman" panose="02020603050405020304" pitchFamily="18" charset="0"/>
              </a:rPr>
              <a:t>.….</a:t>
            </a:r>
            <a:endParaRPr lang="en-US" dirty="0">
              <a:solidFill>
                <a:schemeClr val="accent4"/>
              </a:solidFill>
            </a:endParaRPr>
          </a:p>
        </p:txBody>
      </p:sp>
    </p:spTree>
    <p:extLst>
      <p:ext uri="{BB962C8B-B14F-4D97-AF65-F5344CB8AC3E}">
        <p14:creationId xmlns:p14="http://schemas.microsoft.com/office/powerpoint/2010/main" val="38968656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478</TotalTime>
  <Words>1349</Words>
  <Application>Microsoft Office PowerPoint</Application>
  <PresentationFormat>Widescreen</PresentationFormat>
  <Paragraphs>75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Times New Roman</vt:lpstr>
      <vt:lpstr>Trebuchet MS</vt:lpstr>
      <vt:lpstr>Wingdings</vt:lpstr>
      <vt:lpstr>Wingdings 3</vt:lpstr>
      <vt:lpstr>Facet</vt:lpstr>
      <vt:lpstr>A case study on Amazon a Fortune 500 company</vt:lpstr>
      <vt:lpstr>PowerPoint Presentation</vt:lpstr>
      <vt:lpstr>PowerPoint Presentation</vt:lpstr>
      <vt:lpstr>  Inventory management problem in Amazon Inventory management involves the process through which a company procures, receives ,stores and sells the goods to the end user. Amazon have had encountered serious problems in supply chain management, running out of stock and inaccurate product description and pricing .These problems have greatly impacted amazon performance index and customer ratings.</vt:lpstr>
      <vt:lpstr>Five possible solutions to the prior mentioned problems</vt:lpstr>
      <vt:lpstr>3 Amazon should consider keeping  everything in a uniform way and sync up the products description and prices in a single dashboard (Rasmussen&amp; Chen, 2009) .This will help in minimizing possible risks of manually inputting data. 4 Amazon should work on improving their IPI score so that they can minimize the storage costs. Its worth noting that the higher the IPI score the storage cost goes below 1 %(Karimi, &amp; Makui, 2021). . 5 Amazon  has been facing a severe problem where most cosmetic items could go bad in the warehouses in this case they should introduce a way of tracking the expiry date of some of their items and introduce discounts and promotions on some of those products(Mabuku, 2020). </vt:lpstr>
      <vt:lpstr>A deeper analysis on solution to Stock Running out using porters five framework.</vt:lpstr>
      <vt:lpstr>cont.….</vt:lpstr>
      <vt:lpstr>PowerPoint Presentation</vt:lpstr>
      <vt:lpstr>PowerPoint Presentation</vt:lpstr>
      <vt:lpstr>The other aspect that Amazon ought to look at in controlling low stock is the threat of substitution by the buyers: This is a very critical point because even if buyers were used to a given brand of a commodity and all of a sudden they cannot have access it from the market they will tend to substitute it with another similar item from other sources. Using this insight Amazon should always work towards making sure if a certain item that was loved by the buyers goes low or completely misses from their stock, they should tailor a similar product with close traits to the one that was there. This way their low stock volumes on given items will balance the unavailable brand of a given item. </vt:lpstr>
      <vt:lpstr>PowerPoint Presentation</vt:lpstr>
      <vt:lpstr>A four-step control process for the solution</vt:lpstr>
      <vt:lpstr>A four-step control process for the solution</vt:lpstr>
      <vt:lpstr>Conclusion</vt:lpstr>
      <vt:lpstr>References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case study on Amazon a Fortune 500 company</dc:title>
  <dc:creator>Windows User</dc:creator>
  <cp:lastModifiedBy>Windows User</cp:lastModifiedBy>
  <cp:revision>54</cp:revision>
  <dcterms:created xsi:type="dcterms:W3CDTF">2021-07-16T02:34:35Z</dcterms:created>
  <dcterms:modified xsi:type="dcterms:W3CDTF">2021-07-16T11:41:08Z</dcterms:modified>
</cp:coreProperties>
</file>